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00" r:id="rId2"/>
    <p:sldId id="302" r:id="rId3"/>
    <p:sldId id="309" r:id="rId4"/>
    <p:sldId id="261" r:id="rId5"/>
    <p:sldId id="310" r:id="rId6"/>
    <p:sldId id="295" r:id="rId7"/>
    <p:sldId id="278" r:id="rId8"/>
    <p:sldId id="311" r:id="rId9"/>
    <p:sldId id="306" r:id="rId10"/>
    <p:sldId id="312" r:id="rId11"/>
    <p:sldId id="29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aamloze sectie" id="{9E891CBE-3B57-D74C-8F61-C246F321EE84}">
          <p14:sldIdLst>
            <p14:sldId id="300"/>
            <p14:sldId id="302"/>
            <p14:sldId id="309"/>
            <p14:sldId id="261"/>
            <p14:sldId id="310"/>
            <p14:sldId id="295"/>
            <p14:sldId id="278"/>
            <p14:sldId id="311"/>
            <p14:sldId id="306"/>
            <p14:sldId id="312"/>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BPHm5BG3NCEzBoon8tlgbaiC1i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98D"/>
    <a:srgbClr val="6F318F"/>
    <a:srgbClr val="72685B"/>
    <a:srgbClr val="EA8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58"/>
  </p:normalViewPr>
  <p:slideViewPr>
    <p:cSldViewPr snapToGrid="0">
      <p:cViewPr varScale="1">
        <p:scale>
          <a:sx n="146" d="100"/>
          <a:sy n="146" d="100"/>
        </p:scale>
        <p:origin x="176" y="41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youtube.com/watch?v=V7oCfRpCepY"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youtube.com/watch?v=cExJqjPBhj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youtube.com/watch?v=XjyrTljaN3Q"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youtube.com/watch?v=d2Q0mQc1yaA"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youtube.com/watch?v=hibwajdCBKc"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youtube.com/watch?v=VXfuvQ2tjFw"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video" Target="https://www.youtube.com/embed/7WhuDOxlZbg?feature=oembed" TargetMode="Externa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sX5zit4VpCE?feature=oembed" TargetMode="External"/><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xml"/><Relationship Id="rId1" Type="http://schemas.openxmlformats.org/officeDocument/2006/relationships/video" Target="https://www.youtube.com/embed/oUHMVgW5ICo?feature=oembed" TargetMode="Externa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BfNUCk40uWQ?feature=oembed" TargetMode="External"/><Relationship Id="rId4" Type="http://schemas.openxmlformats.org/officeDocument/2006/relationships/image" Target="../media/image2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iskA2ZemWOA?feature=oembed" TargetMode="External"/><Relationship Id="rId4" Type="http://schemas.openxmlformats.org/officeDocument/2006/relationships/image" Target="../media/image2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EA8C33"/>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0;g2c0bebbdf16_3_232">
            <a:extLst>
              <a:ext uri="{FF2B5EF4-FFF2-40B4-BE49-F238E27FC236}">
                <a16:creationId xmlns:a16="http://schemas.microsoft.com/office/drawing/2014/main" id="{617EABED-B738-B624-56B2-3D222D5A0794}"/>
              </a:ext>
            </a:extLst>
          </p:cNvPr>
          <p:cNvPicPr preferRelativeResize="0"/>
          <p:nvPr userDrawn="1"/>
        </p:nvPicPr>
        <p:blipFill rotWithShape="1">
          <a:blip r:embed="rId2">
            <a:alphaModFix/>
          </a:blip>
          <a:srcRect/>
          <a:stretch/>
        </p:blipFill>
        <p:spPr>
          <a:xfrm>
            <a:off x="8078869" y="-7435"/>
            <a:ext cx="1080000" cy="1080000"/>
          </a:xfrm>
          <a:prstGeom prst="rect">
            <a:avLst/>
          </a:prstGeom>
          <a:noFill/>
          <a:ln>
            <a:noFill/>
          </a:ln>
        </p:spPr>
      </p:pic>
    </p:spTree>
    <p:extLst>
      <p:ext uri="{BB962C8B-B14F-4D97-AF65-F5344CB8AC3E}">
        <p14:creationId xmlns:p14="http://schemas.microsoft.com/office/powerpoint/2010/main" val="220903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Aangepaste indeling">
  <p:cSld name="1_Aangepaste indeling">
    <p:spTree>
      <p:nvGrpSpPr>
        <p:cNvPr id="1" name="Shape 52"/>
        <p:cNvGrpSpPr/>
        <p:nvPr/>
      </p:nvGrpSpPr>
      <p:grpSpPr>
        <a:xfrm>
          <a:off x="0" y="0"/>
          <a:ext cx="0" cy="0"/>
          <a:chOff x="0" y="0"/>
          <a:chExt cx="0" cy="0"/>
        </a:xfrm>
      </p:grpSpPr>
      <p:sp>
        <p:nvSpPr>
          <p:cNvPr id="53" name="Google Shape;53;p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nl"/>
              <a:t>‹nr.›</a:t>
            </a:fld>
            <a:endParaRPr dirty="0"/>
          </a:p>
        </p:txBody>
      </p:sp>
      <p:pic>
        <p:nvPicPr>
          <p:cNvPr id="54" name="Google Shape;54;p4" descr="Afbeelding met schermopname, tekst&#10;&#10;Automatisch gegenereerde beschrijving"/>
          <p:cNvPicPr preferRelativeResize="0"/>
          <p:nvPr/>
        </p:nvPicPr>
        <p:blipFill rotWithShape="1">
          <a:blip r:embed="rId2">
            <a:alphaModFix/>
          </a:blip>
          <a:srcRect/>
          <a:stretch/>
        </p:blipFill>
        <p:spPr>
          <a:xfrm>
            <a:off x="985666" y="0"/>
            <a:ext cx="7172668"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0"/>
        <p:cNvGrpSpPr/>
        <p:nvPr/>
      </p:nvGrpSpPr>
      <p:grpSpPr>
        <a:xfrm>
          <a:off x="0" y="0"/>
          <a:ext cx="0" cy="0"/>
          <a:chOff x="0" y="0"/>
          <a:chExt cx="0" cy="0"/>
        </a:xfrm>
      </p:grpSpPr>
      <p:sp>
        <p:nvSpPr>
          <p:cNvPr id="61" name="Google Shape;61;p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Bedankt voor uw deelname aan deze leermodule</a:t>
            </a:r>
            <a:endParaRPr dirty="0"/>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Afbeelding 2" descr="Afbeelding met tekst, schermopname, Lettertype, logo&#10;&#10;Automatisch gegenereerde beschrijving">
            <a:extLst>
              <a:ext uri="{FF2B5EF4-FFF2-40B4-BE49-F238E27FC236}">
                <a16:creationId xmlns:a16="http://schemas.microsoft.com/office/drawing/2014/main" id="{BABE341D-7F78-FD76-962E-07CEA9993B1F}"/>
              </a:ext>
            </a:extLst>
          </p:cNvPr>
          <p:cNvPicPr>
            <a:picLocks noChangeAspect="1"/>
          </p:cNvPicPr>
          <p:nvPr userDrawn="1"/>
        </p:nvPicPr>
        <p:blipFill>
          <a:blip r:embed="rId2"/>
          <a:stretch>
            <a:fillRect/>
          </a:stretch>
        </p:blipFill>
        <p:spPr>
          <a:xfrm>
            <a:off x="685800" y="1082269"/>
            <a:ext cx="7772400" cy="3214572"/>
          </a:xfrm>
          <a:prstGeom prst="rect">
            <a:avLst/>
          </a:prstGeom>
        </p:spPr>
      </p:pic>
      <p:sp>
        <p:nvSpPr>
          <p:cNvPr id="4" name="Google Shape;73;p11">
            <a:extLst>
              <a:ext uri="{FF2B5EF4-FFF2-40B4-BE49-F238E27FC236}">
                <a16:creationId xmlns:a16="http://schemas.microsoft.com/office/drawing/2014/main" id="{1B8FA604-6294-5119-622B-1E911A0490E0}"/>
              </a:ext>
            </a:extLst>
          </p:cNvPr>
          <p:cNvSpPr txBox="1">
            <a:spLocks noGrp="1"/>
          </p:cNvSpPr>
          <p:nvPr>
            <p:ph type="body" idx="1" hasCustomPrompt="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r>
              <a:rPr lang="nl-NL" dirty="0"/>
              <a:t>Namens al onze partners!</a:t>
            </a:r>
            <a:endParaRPr dirty="0"/>
          </a:p>
        </p:txBody>
      </p:sp>
    </p:spTree>
    <p:extLst>
      <p:ext uri="{BB962C8B-B14F-4D97-AF65-F5344CB8AC3E}">
        <p14:creationId xmlns:p14="http://schemas.microsoft.com/office/powerpoint/2010/main" val="170797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is 2">
  <p:cSld name="TITLE_1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g2bd96343ee2_0_12"/>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9" name="Google Shape;89;g2bd96343ee2_0_12"/>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0" name="Google Shape;90;g2bd96343ee2_0_1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is 2 1">
  <p:cSld name="TITLE_1_1_2">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g2bdfab74ecd_0_41"/>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3" name="Google Shape;93;g2bdfab74ecd_0_4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is 5">
  <p:cSld name="TITLE_1_1_1_1_1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bd96343ee2_0_44"/>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0" name="Google Shape;100;g2bd96343ee2_0_44"/>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1" name="Google Shape;101;g2bd96343ee2_0_4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ijwiel">
  <p:cSld name="TITLE_1_1_1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g2bd96343ee2_0_60"/>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8" name="Google Shape;108;g2bd96343ee2_0_60"/>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9" name="Google Shape;109;g2bd96343ee2_0_60"/>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ductievideo online leeromgeving Leren Pionieren">
  <p:cSld name="Introductievideo online leeromgeving Leren Pionieren">
    <p:spTree>
      <p:nvGrpSpPr>
        <p:cNvPr id="1" name="Shape 110"/>
        <p:cNvGrpSpPr/>
        <p:nvPr/>
      </p:nvGrpSpPr>
      <p:grpSpPr>
        <a:xfrm>
          <a:off x="0" y="0"/>
          <a:ext cx="0" cy="0"/>
          <a:chOff x="0" y="0"/>
          <a:chExt cx="0" cy="0"/>
        </a:xfrm>
      </p:grpSpPr>
      <p:sp>
        <p:nvSpPr>
          <p:cNvPr id="111" name="Google Shape;111;g2bd96343ee2_0_6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Introductie online leeromgeving Leren Pionieren</a:t>
            </a: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12" name="Google Shape;112;g2bd96343ee2_0_6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13" name="Google Shape;113;g2bd96343ee2_0_67" descr="Pionieren heeft een experimenteel karakter. Al doende leert men. Tegelijk zijn er in de afgelopen jaren ook al veel lessen geleerd rond pionieren.&#10;&#10;Deze lessen zijn bij elkaar gebracht in twaalf kernthema’s. Per thema is meer informatie en  zijn leermiddelen te vinden.&#10;&#10;In deze video wordt uitgelegd hoe deze online leeromgeving is opgebouwd." title="Introductievideo online leeromgeving Leren Pionieren">
            <a:hlinkClick r:id="rId2"/>
          </p:cNvPr>
          <p:cNvPicPr preferRelativeResize="0"/>
          <p:nvPr/>
        </p:nvPicPr>
        <p:blipFill rotWithShape="1">
          <a:blip r:embed="rId3">
            <a:alphaModFix/>
          </a:blip>
          <a:srcRect/>
          <a:stretch/>
        </p:blipFill>
        <p:spPr>
          <a:xfrm>
            <a:off x="408750" y="1503917"/>
            <a:ext cx="5966425" cy="3356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riëntatievideo module 1 - Viervoudig luisteren" preserve="1">
  <p:cSld name="1_Oriëntatievideo module 1 - Viervoudig luisteren">
    <p:spTree>
      <p:nvGrpSpPr>
        <p:cNvPr id="1" name="Shape 114"/>
        <p:cNvGrpSpPr/>
        <p:nvPr/>
      </p:nvGrpSpPr>
      <p:grpSpPr>
        <a:xfrm>
          <a:off x="0" y="0"/>
          <a:ext cx="0" cy="0"/>
          <a:chOff x="0" y="0"/>
          <a:chExt cx="0" cy="0"/>
        </a:xfrm>
      </p:grpSpPr>
      <p:sp>
        <p:nvSpPr>
          <p:cNvPr id="115" name="Google Shape;115;g2bd96343ee2_0_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Oriëntatievideo module 2</a:t>
            </a:r>
            <a:br>
              <a:rPr lang="nl-NL" b="1" dirty="0">
                <a:effectLst/>
                <a:latin typeface="Roboto" panose="02000000000000000000" pitchFamily="2" charset="0"/>
              </a:rPr>
            </a:br>
            <a:r>
              <a:rPr lang="nl-NL" b="1" dirty="0">
                <a:effectLst/>
                <a:latin typeface="Roboto" panose="02000000000000000000" pitchFamily="2" charset="0"/>
              </a:rPr>
              <a:t>Liefhebben en dienen</a:t>
            </a:r>
            <a:br>
              <a:rPr lang="nl-NL" b="0" i="0" dirty="0">
                <a:solidFill>
                  <a:srgbClr val="606060"/>
                </a:solidFill>
                <a:effectLst/>
                <a:latin typeface="Roboto" panose="02000000000000000000" pitchFamily="2" charset="0"/>
              </a:rPr>
            </a:br>
            <a:endParaRPr lang="nl-NL" dirty="0"/>
          </a:p>
        </p:txBody>
      </p:sp>
      <p:sp>
        <p:nvSpPr>
          <p:cNvPr id="116" name="Google Shape;116;g2bd96343ee2_0_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Google Shape;32;g2c0bebbdf16_3_258">
            <a:extLst>
              <a:ext uri="{FF2B5EF4-FFF2-40B4-BE49-F238E27FC236}">
                <a16:creationId xmlns:a16="http://schemas.microsoft.com/office/drawing/2014/main" id="{AFAA1ABA-99BC-A546-C716-F9FD47631CAB}"/>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pic>
        <p:nvPicPr>
          <p:cNvPr id="2" name="Google Shape;125;g2bd96343ee2_0_99" title="Oriëntatievideo  module 2 - Liefhebben en dienen">
            <a:hlinkClick r:id="rId3"/>
            <a:extLst>
              <a:ext uri="{FF2B5EF4-FFF2-40B4-BE49-F238E27FC236}">
                <a16:creationId xmlns:a16="http://schemas.microsoft.com/office/drawing/2014/main" id="{79145A9B-1683-4EE2-8F9D-442E7A3C20AD}"/>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330995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diepende video module 2 - Liefhebben en dienen (deel 1)" preserve="1">
  <p:cSld name="Reisgids video module 2 - Liefhebben en dienen (2e video)">
    <p:spTree>
      <p:nvGrpSpPr>
        <p:cNvPr id="1" name="Shape 126"/>
        <p:cNvGrpSpPr/>
        <p:nvPr/>
      </p:nvGrpSpPr>
      <p:grpSpPr>
        <a:xfrm>
          <a:off x="0" y="0"/>
          <a:ext cx="0" cy="0"/>
          <a:chOff x="0" y="0"/>
          <a:chExt cx="0" cy="0"/>
        </a:xfrm>
      </p:grpSpPr>
      <p:sp>
        <p:nvSpPr>
          <p:cNvPr id="127" name="Google Shape;127;g2bd96343ee2_0_109"/>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Reisgids video module 2</a:t>
            </a:r>
            <a:br>
              <a:rPr lang="nl-NL" b="1" dirty="0">
                <a:effectLst/>
                <a:latin typeface="Roboto" panose="02000000000000000000" pitchFamily="2" charset="0"/>
              </a:rPr>
            </a:br>
            <a:r>
              <a:rPr lang="nl-NL" b="1" dirty="0">
                <a:effectLst/>
                <a:latin typeface="Roboto" panose="02000000000000000000" pitchFamily="2" charset="0"/>
              </a:rPr>
              <a:t>Liefhebben en dienen (2e video)</a:t>
            </a:r>
            <a:br>
              <a:rPr lang="nl-NL" b="1" dirty="0">
                <a:effectLst/>
                <a:latin typeface="Roboto" panose="02000000000000000000" pitchFamily="2" charset="0"/>
              </a:rPr>
            </a:b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28" name="Google Shape;128;g2bd96343ee2_0_10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7BF33E37-F1E7-D77A-3096-288DAC509F21}"/>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pic>
        <p:nvPicPr>
          <p:cNvPr id="3" name="Google Shape;133;g2bd96343ee2_0_118" title="Verdiepende video module 2 - Liefhebben en dienen (deel 2)">
            <a:hlinkClick r:id="rId3"/>
            <a:extLst>
              <a:ext uri="{FF2B5EF4-FFF2-40B4-BE49-F238E27FC236}">
                <a16:creationId xmlns:a16="http://schemas.microsoft.com/office/drawing/2014/main" id="{8B5703AE-6E32-9A46-44B6-93679830057F}"/>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108078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riëntatievideo modulVerdiepende video module 3 - Community opbouwen (deel 1)">
  <p:cSld name="Reisgids video module 3 - Community opbouwen (1e video)">
    <p:spTree>
      <p:nvGrpSpPr>
        <p:cNvPr id="1" name="Shape 138"/>
        <p:cNvGrpSpPr/>
        <p:nvPr/>
      </p:nvGrpSpPr>
      <p:grpSpPr>
        <a:xfrm>
          <a:off x="0" y="0"/>
          <a:ext cx="0" cy="0"/>
          <a:chOff x="0" y="0"/>
          <a:chExt cx="0" cy="0"/>
        </a:xfrm>
      </p:grpSpPr>
      <p:sp>
        <p:nvSpPr>
          <p:cNvPr id="139" name="Google Shape;139;g2bd96343ee2_0_136"/>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3</a:t>
            </a:r>
            <a:br>
              <a:rPr lang="nl-NL" dirty="0"/>
            </a:br>
            <a:r>
              <a:rPr lang="nl-NL" dirty="0"/>
              <a:t>Community opbouwen (1e video)</a:t>
            </a:r>
          </a:p>
        </p:txBody>
      </p:sp>
      <p:sp>
        <p:nvSpPr>
          <p:cNvPr id="140" name="Google Shape;140;g2bd96343ee2_0_13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41" name="Google Shape;141;g2bd96343ee2_0_136" title="Verdiepende video module 3 - Community opbouwen (deel 1)">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AB97F7EE-F575-2B51-D298-0E6F3B48B23D}"/>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A2298D"/>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32;g2c0bebbdf16_3_258">
            <a:extLst>
              <a:ext uri="{FF2B5EF4-FFF2-40B4-BE49-F238E27FC236}">
                <a16:creationId xmlns:a16="http://schemas.microsoft.com/office/drawing/2014/main" id="{DAB49F9C-607F-FD38-3E1B-922CC0597965}"/>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268733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diepende video module 5 - Kerk-zijn vormgeven">
  <p:cSld name="Reisgids video module 5 - Kerk-zijn vormgeven">
    <p:spTree>
      <p:nvGrpSpPr>
        <p:cNvPr id="1" name="Shape 158"/>
        <p:cNvGrpSpPr/>
        <p:nvPr/>
      </p:nvGrpSpPr>
      <p:grpSpPr>
        <a:xfrm>
          <a:off x="0" y="0"/>
          <a:ext cx="0" cy="0"/>
          <a:chOff x="0" y="0"/>
          <a:chExt cx="0" cy="0"/>
        </a:xfrm>
      </p:grpSpPr>
      <p:sp>
        <p:nvSpPr>
          <p:cNvPr id="159" name="Google Shape;159;g2bd96343ee2_0_1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5</a:t>
            </a:r>
            <a:br>
              <a:rPr lang="nl-NL" dirty="0"/>
            </a:br>
            <a:r>
              <a:rPr lang="nl-NL" dirty="0"/>
              <a:t>Kerk-zijn vormgeven</a:t>
            </a:r>
            <a:endParaRPr dirty="0"/>
          </a:p>
        </p:txBody>
      </p:sp>
      <p:sp>
        <p:nvSpPr>
          <p:cNvPr id="160" name="Google Shape;160;g2bd96343ee2_0_1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61" name="Google Shape;161;g2bd96343ee2_0_181" title="Verdiepende video module 5 - Kerk-zijn vormgeven">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E1B772A2-6DBE-75DE-4B4D-E55C1ED03BCF}"/>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cSld name="Reisgids video module 6 - Doorgaan en delen (3e video)">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6</a:t>
            </a:r>
            <a:br>
              <a:rPr lang="nl-NL" dirty="0"/>
            </a:br>
            <a:r>
              <a:rPr lang="nl-NL" dirty="0"/>
              <a:t>Doorgaan en delen (3e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77" name="Google Shape;177;g2bd96343ee2_0_217" title="Verdiepende video module 6 - Doorgaan en delen (deel 3)">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Oriëntatie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Oriëntatievideo module 11</a:t>
            </a:r>
            <a:br>
              <a:rPr lang="nl-NL" dirty="0"/>
            </a:br>
            <a:r>
              <a:rPr lang="nl-NL" dirty="0"/>
              <a:t>Sterke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4" name="Onlinemedia 3">
            <a:hlinkClick r:id="" action="ppaction://media"/>
            <a:extLst>
              <a:ext uri="{FF2B5EF4-FFF2-40B4-BE49-F238E27FC236}">
                <a16:creationId xmlns:a16="http://schemas.microsoft.com/office/drawing/2014/main" id="{644C9F6E-D98B-5F92-B6BB-A9C0F7D16B07}"/>
              </a:ext>
            </a:extLst>
          </p:cNvPr>
          <p:cNvPicPr>
            <a:picLocks noRot="1" noChangeAspect="1"/>
          </p:cNvPicPr>
          <p:nvPr userDrawn="1">
            <a:videoFile r:link="rId1"/>
          </p:nvPr>
        </p:nvPicPr>
        <p:blipFill>
          <a:blip r:embed="rId3"/>
          <a:stretch>
            <a:fillRect/>
          </a:stretch>
        </p:blipFill>
        <p:spPr>
          <a:xfrm>
            <a:off x="408750" y="1489001"/>
            <a:ext cx="5966400" cy="3371016"/>
          </a:xfrm>
          <a:prstGeom prst="rect">
            <a:avLst/>
          </a:prstGeom>
        </p:spPr>
      </p:pic>
      <p:pic>
        <p:nvPicPr>
          <p:cNvPr id="6" name="Google Shape;32;g2c0bebbdf16_3_258">
            <a:extLst>
              <a:ext uri="{FF2B5EF4-FFF2-40B4-BE49-F238E27FC236}">
                <a16:creationId xmlns:a16="http://schemas.microsoft.com/office/drawing/2014/main" id="{0FB58341-78F5-86F4-781C-B7826B799232}"/>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11301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Reisgids 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11</a:t>
            </a:r>
            <a:br>
              <a:rPr lang="nl-NL" dirty="0"/>
            </a:br>
            <a:r>
              <a:rPr lang="nl-NL" dirty="0"/>
              <a:t>Sterkte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C7385442-9A4E-B66F-C469-7CF0CF6A4E5F}"/>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39612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5" name="Onlinemedia 4">
            <a:hlinkClick r:id="" action="ppaction://media"/>
            <a:extLst>
              <a:ext uri="{FF2B5EF4-FFF2-40B4-BE49-F238E27FC236}">
                <a16:creationId xmlns:a16="http://schemas.microsoft.com/office/drawing/2014/main" id="{0F7C70BC-D5CD-10D4-67FE-8AA96E0A2F6D}"/>
              </a:ext>
            </a:extLst>
          </p:cNvPr>
          <p:cNvPicPr>
            <a:picLocks noRot="1" noChangeAspect="1"/>
          </p:cNvPicPr>
          <p:nvPr userDrawn="1">
            <a:videoFile r:link="rId1"/>
          </p:nvPr>
        </p:nvPicPr>
        <p:blipFill>
          <a:blip r:embed="rId3"/>
          <a:stretch>
            <a:fillRect/>
          </a:stretch>
        </p:blipFill>
        <p:spPr>
          <a:xfrm>
            <a:off x="408750" y="1489000"/>
            <a:ext cx="5966400" cy="3371016"/>
          </a:xfrm>
          <a:prstGeom prst="rect">
            <a:avLst/>
          </a:prstGeom>
        </p:spPr>
      </p:pic>
      <p:pic>
        <p:nvPicPr>
          <p:cNvPr id="6" name="Google Shape;32;g2c0bebbdf16_3_258">
            <a:extLst>
              <a:ext uri="{FF2B5EF4-FFF2-40B4-BE49-F238E27FC236}">
                <a16:creationId xmlns:a16="http://schemas.microsoft.com/office/drawing/2014/main" id="{A7CC0448-5F31-B6CE-4308-BAB6DE8AA9A6}"/>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380414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(1e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4" name="Onlinemedia 3">
            <a:hlinkClick r:id="" action="ppaction://media"/>
            <a:extLst>
              <a:ext uri="{FF2B5EF4-FFF2-40B4-BE49-F238E27FC236}">
                <a16:creationId xmlns:a16="http://schemas.microsoft.com/office/drawing/2014/main" id="{56F88EF0-FAC7-E933-E78F-0AFCCE0137D3}"/>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6055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30298D0F-CFA7-4361-1F97-555831285988}"/>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3250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6F318F"/>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6;g2c0bebbdf16_3_244">
            <a:extLst>
              <a:ext uri="{FF2B5EF4-FFF2-40B4-BE49-F238E27FC236}">
                <a16:creationId xmlns:a16="http://schemas.microsoft.com/office/drawing/2014/main" id="{352AC3D9-3B35-2014-097E-0013E362E704}"/>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spTree>
    <p:extLst>
      <p:ext uri="{BB962C8B-B14F-4D97-AF65-F5344CB8AC3E}">
        <p14:creationId xmlns:p14="http://schemas.microsoft.com/office/powerpoint/2010/main" val="23551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72685B"/>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40;g2c0bebbdf16_3_274">
            <a:extLst>
              <a:ext uri="{FF2B5EF4-FFF2-40B4-BE49-F238E27FC236}">
                <a16:creationId xmlns:a16="http://schemas.microsoft.com/office/drawing/2014/main" id="{4CBC72B0-81D8-B2A1-C9AD-0609FAFCA8CE}"/>
              </a:ext>
            </a:extLst>
          </p:cNvPr>
          <p:cNvPicPr preferRelativeResize="0"/>
          <p:nvPr userDrawn="1"/>
        </p:nvPicPr>
        <p:blipFill rotWithShape="1">
          <a:blip r:embed="rId2">
            <a:alphaModFix/>
          </a:blip>
          <a:srcRect/>
          <a:stretch/>
        </p:blipFill>
        <p:spPr>
          <a:xfrm>
            <a:off x="8077961" y="-7428"/>
            <a:ext cx="1080000" cy="1080000"/>
          </a:xfrm>
          <a:prstGeom prst="rect">
            <a:avLst/>
          </a:prstGeom>
          <a:noFill/>
          <a:ln>
            <a:noFill/>
          </a:ln>
        </p:spPr>
      </p:pic>
    </p:spTree>
    <p:extLst>
      <p:ext uri="{BB962C8B-B14F-4D97-AF65-F5344CB8AC3E}">
        <p14:creationId xmlns:p14="http://schemas.microsoft.com/office/powerpoint/2010/main" val="65715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_2">
    <p:bg>
      <p:bgPr>
        <a:noFill/>
        <a:effectLst/>
      </p:bgPr>
    </p:bg>
    <p:spTree>
      <p:nvGrpSpPr>
        <p:cNvPr id="1" name="Shape 41"/>
        <p:cNvGrpSpPr/>
        <p:nvPr/>
      </p:nvGrpSpPr>
      <p:grpSpPr>
        <a:xfrm>
          <a:off x="0" y="0"/>
          <a:ext cx="0" cy="0"/>
          <a:chOff x="0" y="0"/>
          <a:chExt cx="0" cy="0"/>
        </a:xfrm>
      </p:grpSpPr>
      <p:sp>
        <p:nvSpPr>
          <p:cNvPr id="42" name="Google Shape;42;g2c06013e0e0_2_122"/>
          <p:cNvSpPr txBox="1">
            <a:spLocks noGrp="1"/>
          </p:cNvSpPr>
          <p:nvPr>
            <p:ph type="ctrTitle"/>
          </p:nvPr>
        </p:nvSpPr>
        <p:spPr>
          <a:xfrm>
            <a:off x="311700" y="1863906"/>
            <a:ext cx="8520600" cy="890937"/>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400"/>
              <a:buNone/>
              <a:defRPr sz="4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43" name="Google Shape;43;g2c06013e0e0_2_1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88D24"/>
              </a:buClr>
              <a:buSzPts val="2200"/>
              <a:buNone/>
              <a:defRPr sz="2200" b="1">
                <a:solidFill>
                  <a:srgbClr val="E88D2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g2c06013e0e0_2_12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6"/>
          <p:cNvSpPr txBox="1">
            <a:spLocks noGrp="1"/>
          </p:cNvSpPr>
          <p:nvPr>
            <p:ph type="body" idx="1"/>
          </p:nvPr>
        </p:nvSpPr>
        <p:spPr>
          <a:xfrm>
            <a:off x="408750"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8" name="Google Shape;58;p6"/>
          <p:cNvSpPr txBox="1">
            <a:spLocks noGrp="1"/>
          </p:cNvSpPr>
          <p:nvPr>
            <p:ph type="body" idx="2"/>
          </p:nvPr>
        </p:nvSpPr>
        <p:spPr>
          <a:xfrm>
            <a:off x="4832401"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9" name="Google Shape;59;p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74" name="Google Shape;74;p1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90251"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5" name="Google Shape;65;p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219462"/>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D0363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7" name="Google Shape;7;p2"/>
          <p:cNvSpPr txBox="1">
            <a:spLocks noGrp="1"/>
          </p:cNvSpPr>
          <p:nvPr>
            <p:ph type="body" idx="1"/>
          </p:nvPr>
        </p:nvSpPr>
        <p:spPr>
          <a:xfrm>
            <a:off x="304800" y="97161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sp>
        <p:nvSpPr>
          <p:cNvPr id="8" name="Google Shape;8;p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9" name="Google Shape;9;p2" descr="Afbeelding met transport, verven, kunst&#10;&#10;Automatisch gegenereerde beschrijving"/>
          <p:cNvPicPr preferRelativeResize="0"/>
          <p:nvPr/>
        </p:nvPicPr>
        <p:blipFill rotWithShape="1">
          <a:blip r:embed="rId28">
            <a:alphaModFix/>
          </a:blip>
          <a:srcRect/>
          <a:stretch/>
        </p:blipFill>
        <p:spPr>
          <a:xfrm>
            <a:off x="8153486" y="2"/>
            <a:ext cx="1007999" cy="9716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54" r:id="rId5"/>
    <p:sldLayoutId id="2147483659" r:id="rId6"/>
    <p:sldLayoutId id="2147483658" r:id="rId7"/>
    <p:sldLayoutId id="2147483662" r:id="rId8"/>
    <p:sldLayoutId id="2147483660" r:id="rId9"/>
    <p:sldLayoutId id="2147483657" r:id="rId10"/>
    <p:sldLayoutId id="2147483694" r:id="rId11"/>
    <p:sldLayoutId id="2147483666" r:id="rId12"/>
    <p:sldLayoutId id="2147483667" r:id="rId13"/>
    <p:sldLayoutId id="2147483669" r:id="rId14"/>
    <p:sldLayoutId id="2147483671" r:id="rId15"/>
    <p:sldLayoutId id="2147483672" r:id="rId16"/>
    <p:sldLayoutId id="2147483695" r:id="rId17"/>
    <p:sldLayoutId id="2147483696" r:id="rId18"/>
    <p:sldLayoutId id="2147483679" r:id="rId19"/>
    <p:sldLayoutId id="2147483684" r:id="rId20"/>
    <p:sldLayoutId id="2147483688" r:id="rId21"/>
    <p:sldLayoutId id="2147483699" r:id="rId22"/>
    <p:sldLayoutId id="2147483697" r:id="rId23"/>
    <p:sldLayoutId id="2147483702" r:id="rId24"/>
    <p:sldLayoutId id="2147483700" r:id="rId25"/>
    <p:sldLayoutId id="2147483701"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4.jpeg"/><Relationship Id="rId2" Type="http://schemas.openxmlformats.org/officeDocument/2006/relationships/video" Target="https://www.youtube.com/embed/kw36416rZwE?feature=oembed" TargetMode="External"/><Relationship Id="rId1" Type="http://schemas.openxmlformats.org/officeDocument/2006/relationships/video" Target="https://www.youtube.com/embed/hibwajdCBKc?feature=oembed" TargetMode="External"/><Relationship Id="rId6" Type="http://schemas.openxmlformats.org/officeDocument/2006/relationships/image" Target="../media/image23.png"/><Relationship Id="rId5" Type="http://schemas.openxmlformats.org/officeDocument/2006/relationships/hyperlink" Target="https://www.youtube.com/watch?v=kw36416rZwE" TargetMode="Externa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209565B-EFBA-736F-54F7-98EED1729F93}"/>
              </a:ext>
            </a:extLst>
          </p:cNvPr>
          <p:cNvSpPr>
            <a:spLocks noGrp="1"/>
          </p:cNvSpPr>
          <p:nvPr>
            <p:ph type="ctrTitle"/>
          </p:nvPr>
        </p:nvSpPr>
        <p:spPr>
          <a:xfrm>
            <a:off x="151274" y="439025"/>
            <a:ext cx="3929019" cy="3287400"/>
          </a:xfrm>
        </p:spPr>
        <p:txBody>
          <a:bodyPr anchor="t"/>
          <a:lstStyle/>
          <a:p>
            <a:pPr algn="l"/>
            <a:r>
              <a:rPr lang="nl-NL" dirty="0"/>
              <a:t>Doorgaan  en delen</a:t>
            </a:r>
          </a:p>
        </p:txBody>
      </p:sp>
      <p:sp>
        <p:nvSpPr>
          <p:cNvPr id="5" name="Ondertitel 2">
            <a:extLst>
              <a:ext uri="{FF2B5EF4-FFF2-40B4-BE49-F238E27FC236}">
                <a16:creationId xmlns:a16="http://schemas.microsoft.com/office/drawing/2014/main" id="{6E9C9AE6-7A27-DDC9-6CC8-E61F63AF5875}"/>
              </a:ext>
            </a:extLst>
          </p:cNvPr>
          <p:cNvSpPr txBox="1">
            <a:spLocks/>
          </p:cNvSpPr>
          <p:nvPr/>
        </p:nvSpPr>
        <p:spPr>
          <a:xfrm>
            <a:off x="90890" y="2642870"/>
            <a:ext cx="3221653"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marL="914400" marR="0" lvl="1"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2pPr>
            <a:lvl3pPr marL="1371600" marR="0" lvl="2"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3pPr>
            <a:lvl4pPr marL="1828800" marR="0" lvl="3"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4pPr>
            <a:lvl5pPr marL="2286000" marR="0" lvl="4"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5pPr>
            <a:lvl6pPr marL="2743200" marR="0" lvl="5"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6pPr>
            <a:lvl7pPr marL="3200400" marR="0" lvl="6"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7pPr>
            <a:lvl8pPr marL="3657600" marR="0" lvl="7"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8pPr>
            <a:lvl9pPr marL="4114800" marR="0" lvl="8"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9pPr>
          </a:lstStyle>
          <a:p>
            <a:pPr algn="l"/>
            <a:r>
              <a:rPr lang="nl-NL" sz="1800" dirty="0">
                <a:solidFill>
                  <a:srgbClr val="000000"/>
                </a:solidFill>
                <a:latin typeface="Arial" panose="020B0604020202020204" pitchFamily="34" charset="0"/>
              </a:rPr>
              <a:t>Welkom bij het</a:t>
            </a:r>
          </a:p>
          <a:p>
            <a:pPr algn="l"/>
            <a:r>
              <a:rPr lang="nl-NL" sz="1800" dirty="0">
                <a:solidFill>
                  <a:srgbClr val="000000"/>
                </a:solidFill>
                <a:latin typeface="Arial" panose="020B0604020202020204" pitchFamily="34" charset="0"/>
              </a:rPr>
              <a:t>verdiepingsprogramma</a:t>
            </a:r>
          </a:p>
          <a:p>
            <a:pPr algn="l"/>
            <a:r>
              <a:rPr lang="nl-NL" sz="1800" dirty="0">
                <a:solidFill>
                  <a:srgbClr val="000000"/>
                </a:solidFill>
                <a:latin typeface="Arial" panose="020B0604020202020204" pitchFamily="34" charset="0"/>
              </a:rPr>
              <a:t>‘het stokje doorgeven’</a:t>
            </a:r>
            <a:endParaRPr lang="nl-NL" dirty="0"/>
          </a:p>
          <a:p>
            <a:pPr algn="l"/>
            <a:br>
              <a:rPr lang="nl-NL" dirty="0"/>
            </a:br>
            <a:endParaRPr lang="nl-NL" dirty="0"/>
          </a:p>
        </p:txBody>
      </p:sp>
    </p:spTree>
    <p:extLst>
      <p:ext uri="{BB962C8B-B14F-4D97-AF65-F5344CB8AC3E}">
        <p14:creationId xmlns:p14="http://schemas.microsoft.com/office/powerpoint/2010/main" val="27119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2:</a:t>
            </a:r>
            <a:br>
              <a:rPr lang="nl-NL" dirty="0"/>
            </a:br>
            <a:r>
              <a:rPr lang="nl-NL" dirty="0"/>
              <a:t>Voorbereiden op het afscheid van de voortrekker</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marL="139700" indent="0" rtl="0" fontAlgn="base">
              <a:spcBef>
                <a:spcPts val="0"/>
              </a:spcBef>
              <a:spcAft>
                <a:spcPts val="0"/>
              </a:spcAft>
              <a:buNone/>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482600" indent="-342900" rtl="0" fontAlgn="base">
              <a:spcBef>
                <a:spcPts val="0"/>
              </a:spcBef>
              <a:spcAft>
                <a:spcPts val="0"/>
              </a:spcAft>
              <a:buFont typeface="+mj-lt"/>
              <a:buAutoNum type="arabicPeriod" startAt="5"/>
            </a:pPr>
            <a:r>
              <a:rPr lang="nl-NL" b="0" i="0" u="none" strike="noStrike" dirty="0">
                <a:solidFill>
                  <a:srgbClr val="000000"/>
                </a:solidFill>
                <a:effectLst/>
                <a:latin typeface="Calibri" panose="020F0502020204030204" pitchFamily="34" charset="0"/>
                <a:cs typeface="Calibri" panose="020F0502020204030204" pitchFamily="34" charset="0"/>
              </a:rPr>
              <a:t>Hoe willen we verder na het vertrek van de voortrekker? Wat verandert er dan in de rol en de samenstelling van ons team? En hoe denken we over een mogelijke opvolger?</a:t>
            </a:r>
          </a:p>
          <a:p>
            <a:pPr rtl="0" fontAlgn="base">
              <a:spcBef>
                <a:spcPts val="0"/>
              </a:spcBef>
              <a:spcAft>
                <a:spcPts val="0"/>
              </a:spcAft>
              <a:buFont typeface="+mj-lt"/>
              <a:buAutoNum type="arabicPeriod" startAt="5"/>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5"/>
            </a:pPr>
            <a:r>
              <a:rPr lang="nl-NL" b="0" i="0" u="none" strike="noStrike" dirty="0">
                <a:solidFill>
                  <a:srgbClr val="000000"/>
                </a:solidFill>
                <a:effectLst/>
                <a:latin typeface="Calibri" panose="020F0502020204030204" pitchFamily="34" charset="0"/>
                <a:cs typeface="Calibri" panose="020F0502020204030204" pitchFamily="34" charset="0"/>
              </a:rPr>
              <a:t>Hoe is het om dit zo open en bloot met elkaar te bespreken? Waar doen we wijs aan als we dit gesprek later serieuzer met elkaar moeten gaan voeren of voortzetten?</a:t>
            </a:r>
          </a:p>
        </p:txBody>
      </p:sp>
    </p:spTree>
    <p:extLst>
      <p:ext uri="{BB962C8B-B14F-4D97-AF65-F5344CB8AC3E}">
        <p14:creationId xmlns:p14="http://schemas.microsoft.com/office/powerpoint/2010/main" val="260791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91C42-A823-6A94-3874-4509A34D9F11}"/>
              </a:ext>
            </a:extLst>
          </p:cNvPr>
          <p:cNvSpPr>
            <a:spLocks noGrp="1"/>
          </p:cNvSpPr>
          <p:nvPr>
            <p:ph type="title"/>
          </p:nvPr>
        </p:nvSpPr>
        <p:spPr/>
        <p:txBody>
          <a:bodyPr/>
          <a:lstStyle/>
          <a:p>
            <a:r>
              <a:rPr lang="nl-NL" dirty="0"/>
              <a:t>Route</a:t>
            </a:r>
            <a:br>
              <a:rPr lang="nl-NL" dirty="0"/>
            </a:br>
            <a:endParaRPr lang="nl-NL" dirty="0"/>
          </a:p>
        </p:txBody>
      </p:sp>
      <p:pic>
        <p:nvPicPr>
          <p:cNvPr id="5" name="Afbeelding 4">
            <a:extLst>
              <a:ext uri="{FF2B5EF4-FFF2-40B4-BE49-F238E27FC236}">
                <a16:creationId xmlns:a16="http://schemas.microsoft.com/office/drawing/2014/main" id="{9111BA7A-ABC6-50CE-DA29-454F8664BF59}"/>
              </a:ext>
            </a:extLst>
          </p:cNvPr>
          <p:cNvPicPr>
            <a:picLocks noChangeAspect="1"/>
          </p:cNvPicPr>
          <p:nvPr/>
        </p:nvPicPr>
        <p:blipFill>
          <a:blip r:embed="rId2"/>
          <a:stretch>
            <a:fillRect/>
          </a:stretch>
        </p:blipFill>
        <p:spPr>
          <a:xfrm>
            <a:off x="1376411" y="627170"/>
            <a:ext cx="6391177" cy="4516330"/>
          </a:xfrm>
          <a:prstGeom prst="rect">
            <a:avLst/>
          </a:prstGeom>
        </p:spPr>
      </p:pic>
    </p:spTree>
    <p:extLst>
      <p:ext uri="{BB962C8B-B14F-4D97-AF65-F5344CB8AC3E}">
        <p14:creationId xmlns:p14="http://schemas.microsoft.com/office/powerpoint/2010/main" val="377733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5CF09-520F-23A7-C8EC-252721B669E2}"/>
              </a:ext>
            </a:extLst>
          </p:cNvPr>
          <p:cNvSpPr>
            <a:spLocks noGrp="1"/>
          </p:cNvSpPr>
          <p:nvPr>
            <p:ph type="title"/>
          </p:nvPr>
        </p:nvSpPr>
        <p:spPr/>
        <p:txBody>
          <a:bodyPr/>
          <a:lstStyle/>
          <a:p>
            <a:r>
              <a:rPr lang="nl-NL" dirty="0"/>
              <a:t>Oriëntatie 1:</a:t>
            </a:r>
            <a:br>
              <a:rPr lang="nl-NL" dirty="0"/>
            </a:br>
            <a:r>
              <a:rPr lang="nl-NL" dirty="0"/>
              <a:t>Wisselingen van de wacht</a:t>
            </a:r>
          </a:p>
        </p:txBody>
      </p:sp>
      <p:sp>
        <p:nvSpPr>
          <p:cNvPr id="3" name="Tijdelijke aanduiding voor tekst 2">
            <a:extLst>
              <a:ext uri="{FF2B5EF4-FFF2-40B4-BE49-F238E27FC236}">
                <a16:creationId xmlns:a16="http://schemas.microsoft.com/office/drawing/2014/main" id="{53BEF834-A08F-636B-5433-759FE4231834}"/>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368300" indent="-228600"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Terugblik</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Wie van ons huidige team was er 5 jaar geleden ook al bij?</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Welke rollen waren er toen in het team?</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Hoe heeft ons team zich sindsdien doorontwikkeld?</a:t>
            </a:r>
          </a:p>
          <a:p>
            <a:pPr marL="742950" lvl="1" indent="-285750" rtl="0" fontAlgn="base">
              <a:spcBef>
                <a:spcPts val="0"/>
              </a:spcBef>
              <a:spcAft>
                <a:spcPts val="0"/>
              </a:spcAft>
              <a:buFont typeface="+mj-lt"/>
              <a:buAutoNum type="alphaL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Vooruitblik</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Wie van ons team denkt over 5 jaar nog (op dezelfde manier) teamlid te zijn?</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Wie misschien niet?</a:t>
            </a:r>
          </a:p>
          <a:p>
            <a:pPr marL="742950" lvl="1" indent="-285750" rtl="0" fontAlgn="base">
              <a:spcBef>
                <a:spcPts val="0"/>
              </a:spcBef>
              <a:spcAft>
                <a:spcPts val="0"/>
              </a:spcAft>
              <a:buFont typeface="+mj-lt"/>
              <a:buAutoNum type="alphaL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Als er wisselingen zijn geweest of zijn te verwachten, wat betekent dat dan voor hoe wij nu met elkaar leiding geven aan onze proefplek? </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79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5CF09-520F-23A7-C8EC-252721B669E2}"/>
              </a:ext>
            </a:extLst>
          </p:cNvPr>
          <p:cNvSpPr>
            <a:spLocks noGrp="1"/>
          </p:cNvSpPr>
          <p:nvPr>
            <p:ph type="title"/>
          </p:nvPr>
        </p:nvSpPr>
        <p:spPr/>
        <p:txBody>
          <a:bodyPr/>
          <a:lstStyle/>
          <a:p>
            <a:r>
              <a:rPr lang="nl-NL" dirty="0"/>
              <a:t>Oriëntatie 2:</a:t>
            </a:r>
            <a:br>
              <a:rPr lang="nl-NL" dirty="0"/>
            </a:br>
            <a:r>
              <a:rPr lang="nl-NL" dirty="0"/>
              <a:t>‘Doorgaan en delen’ in relatie tot leiderschap</a:t>
            </a:r>
          </a:p>
        </p:txBody>
      </p:sp>
      <p:sp>
        <p:nvSpPr>
          <p:cNvPr id="3" name="Tijdelijke aanduiding voor tekst 2">
            <a:extLst>
              <a:ext uri="{FF2B5EF4-FFF2-40B4-BE49-F238E27FC236}">
                <a16:creationId xmlns:a16="http://schemas.microsoft.com/office/drawing/2014/main" id="{53BEF834-A08F-636B-5433-759FE4231834}"/>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hebben wij eerder al gedaan met het kernthema ´doorgaan en delen´? Wat is daarvan blijven hangen en wat hebben we gedaan met vervolgafspraken van toen?</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Welk van de drie genoemde betekenissen van ´doorgaan en delen´ is bij ons op dit moment het meest actueel?</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Stel dat ons team een beetje is opgebrand of letterlijk is leeggelopen. Hoe kunnen we ons vuurtje dan weer (laten) aanwakkeren of nieuwe aanjagers toevoegen aan ons team?</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Hoe zouden wij meer van betekenis kunnen zijn voor andere </a:t>
            </a:r>
            <a:r>
              <a:rPr lang="nl-NL" b="0" i="0" u="none" strike="noStrike" dirty="0" err="1">
                <a:solidFill>
                  <a:srgbClr val="000000"/>
                </a:solidFill>
                <a:effectLst/>
                <a:latin typeface="Calibri" panose="020F0502020204030204" pitchFamily="34" charset="0"/>
                <a:cs typeface="Calibri" panose="020F0502020204030204" pitchFamily="34" charset="0"/>
              </a:rPr>
              <a:t>pionierteams</a:t>
            </a:r>
            <a:r>
              <a:rPr lang="nl-NL" b="0" i="0" u="none" strike="noStrike" dirty="0">
                <a:solidFill>
                  <a:srgbClr val="000000"/>
                </a:solidFill>
                <a:effectLst/>
                <a:latin typeface="Calibri" panose="020F0502020204030204" pitchFamily="34" charset="0"/>
                <a:cs typeface="Calibri" panose="020F0502020204030204" pitchFamily="34" charset="0"/>
              </a:rPr>
              <a:t>? Wat betekent het voor ons eigen team als we hiervoor teamleden met andere teams gaan ´delen´?</a:t>
            </a:r>
          </a:p>
          <a:p>
            <a:pPr marL="939800" lvl="1" indent="-342900" fontAlgn="base">
              <a:spcBef>
                <a:spcPts val="0"/>
              </a:spcBef>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Zien wij de noodzaak en mogelijkheden om naast onze eigen proefplek een nieuw initiatief te (helpen) starten? Zo ja, wat betekent dit voor het ´doorgaan´ van het leidinggeven aan onze huidige proefplek? Wat is daarvoor nodig?</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83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1:</a:t>
            </a:r>
            <a:br>
              <a:rPr lang="nl-NL" dirty="0"/>
            </a:br>
            <a:r>
              <a:rPr lang="nl-NL" dirty="0"/>
              <a:t>‘Doorgaand leiderschap’ met wisselende leiders</a:t>
            </a:r>
          </a:p>
        </p:txBody>
      </p:sp>
      <p:sp>
        <p:nvSpPr>
          <p:cNvPr id="3" name="Tijdelijke aanduiding voor tekst 2">
            <a:extLst>
              <a:ext uri="{FF2B5EF4-FFF2-40B4-BE49-F238E27FC236}">
                <a16:creationId xmlns:a16="http://schemas.microsoft.com/office/drawing/2014/main" id="{6067452D-2D79-01E5-D1E1-B212980E9CEE}"/>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roept deze dynamiek van wisselende leiders en doorgaand leiderschap zoals op Kreta bij ons op? Zien we hier iets van terug bij onze proefplek? Waarom wel of niet?</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Ervaren wij ´doorgaand leiderschap´ als een geestelijk proces? Zo ja, hoe geven we daar vorm aan?</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Dat er best eisen gesteld mogen worden aan nieuwe teamleden, blijkt uit Titus 1:6-9. Zonder nu te diep op de details van de toen geldende eisen in te gaan, hoe kritisch zijn wij als we nieuwe teamleden zoeken? En wat doen we om hen voor te bereiden op hun taak?</a:t>
            </a:r>
          </a:p>
        </p:txBody>
      </p:sp>
    </p:spTree>
    <p:extLst>
      <p:ext uri="{BB962C8B-B14F-4D97-AF65-F5344CB8AC3E}">
        <p14:creationId xmlns:p14="http://schemas.microsoft.com/office/powerpoint/2010/main" val="387693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2:</a:t>
            </a:r>
            <a:br>
              <a:rPr lang="nl-NL" dirty="0"/>
            </a:br>
            <a:r>
              <a:rPr lang="nl-NL" dirty="0"/>
              <a:t>Afscheid nemen van de pionier</a:t>
            </a:r>
          </a:p>
        </p:txBody>
      </p:sp>
      <p:sp>
        <p:nvSpPr>
          <p:cNvPr id="3" name="Tijdelijke aanduiding voor tekst 2">
            <a:extLst>
              <a:ext uri="{FF2B5EF4-FFF2-40B4-BE49-F238E27FC236}">
                <a16:creationId xmlns:a16="http://schemas.microsoft.com/office/drawing/2014/main" id="{6067452D-2D79-01E5-D1E1-B212980E9CEE}"/>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viel ons het meest op bij het lezen van dit verhaal over het afscheid van Paulus?</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valt op aan de manier waarop Paulus invulling heeft gegeven aan zijn leiderschap en aan de manier waarop hij nu afscheid neemt?</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valt op aan de manier waarop mensen afscheid van Paulus nemen? </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voor opvallende uitspraken doet Paulus over kerkleiderschap in het algemeen en over het loslaten van zijn leiderschap bij deze mensen in het bijzonder?</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nemen wij voor onszelf mee vanuit dit verhaal?</a:t>
            </a:r>
          </a:p>
        </p:txBody>
      </p:sp>
    </p:spTree>
    <p:extLst>
      <p:ext uri="{BB962C8B-B14F-4D97-AF65-F5344CB8AC3E}">
        <p14:creationId xmlns:p14="http://schemas.microsoft.com/office/powerpoint/2010/main" val="62745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a:hlinkClick r:id="" action="ppaction://media"/>
            <a:extLst>
              <a:ext uri="{FF2B5EF4-FFF2-40B4-BE49-F238E27FC236}">
                <a16:creationId xmlns:a16="http://schemas.microsoft.com/office/drawing/2014/main" id="{F37823FE-888C-2A70-873D-38F28753C3B2}"/>
              </a:ext>
            </a:extLst>
          </p:cNvPr>
          <p:cNvPicPr>
            <a:picLocks noRot="1" noChangeAspect="1"/>
          </p:cNvPicPr>
          <p:nvPr>
            <a:videoFile r:link="rId1"/>
          </p:nvPr>
        </p:nvPicPr>
        <p:blipFill>
          <a:blip r:embed="rId4"/>
          <a:stretch>
            <a:fillRect/>
          </a:stretch>
        </p:blipFill>
        <p:spPr>
          <a:xfrm>
            <a:off x="408750" y="1491891"/>
            <a:ext cx="5974797" cy="3375760"/>
          </a:xfrm>
          <a:prstGeom prst="rect">
            <a:avLst/>
          </a:prstGeom>
        </p:spPr>
      </p:pic>
      <p:sp>
        <p:nvSpPr>
          <p:cNvPr id="4" name="Titel 1">
            <a:extLst>
              <a:ext uri="{FF2B5EF4-FFF2-40B4-BE49-F238E27FC236}">
                <a16:creationId xmlns:a16="http://schemas.microsoft.com/office/drawing/2014/main" id="{150B2D3E-C10D-BDA4-8498-118D9BD52F3D}"/>
              </a:ext>
            </a:extLst>
          </p:cNvPr>
          <p:cNvSpPr>
            <a:spLocks noGrp="1"/>
          </p:cNvSpPr>
          <p:nvPr>
            <p:ph type="title"/>
          </p:nvPr>
        </p:nvSpPr>
        <p:spPr>
          <a:xfrm>
            <a:off x="313200" y="206375"/>
            <a:ext cx="7744800" cy="572700"/>
          </a:xfrm>
        </p:spPr>
        <p:txBody>
          <a:bodyPr/>
          <a:lstStyle/>
          <a:p>
            <a:r>
              <a:rPr lang="nl-NL" dirty="0"/>
              <a:t>Reisgidsvideo</a:t>
            </a:r>
            <a:br>
              <a:rPr lang="nl-NL" dirty="0"/>
            </a:br>
            <a:r>
              <a:rPr lang="nl-NL" dirty="0"/>
              <a:t>Doorgaan en delen</a:t>
            </a:r>
          </a:p>
        </p:txBody>
      </p:sp>
      <p:pic>
        <p:nvPicPr>
          <p:cNvPr id="6" name="Afbeelding 5" descr="Afbeelding met tekst, schermopname, Lettertype, Graphics&#10;&#10;Automatisch gegenereerde beschrijving">
            <a:hlinkClick r:id="rId5"/>
            <a:extLst>
              <a:ext uri="{FF2B5EF4-FFF2-40B4-BE49-F238E27FC236}">
                <a16:creationId xmlns:a16="http://schemas.microsoft.com/office/drawing/2014/main" id="{E4668AE6-088C-BEE4-83E4-71376FDAE1A9}"/>
              </a:ext>
            </a:extLst>
          </p:cNvPr>
          <p:cNvPicPr>
            <a:picLocks noChangeAspect="1"/>
          </p:cNvPicPr>
          <p:nvPr/>
        </p:nvPicPr>
        <p:blipFill>
          <a:blip r:embed="rId6"/>
          <a:stretch>
            <a:fillRect/>
          </a:stretch>
        </p:blipFill>
        <p:spPr>
          <a:xfrm>
            <a:off x="6449663" y="4389004"/>
            <a:ext cx="2660585" cy="482400"/>
          </a:xfrm>
          <a:prstGeom prst="rect">
            <a:avLst/>
          </a:prstGeom>
        </p:spPr>
      </p:pic>
      <p:pic>
        <p:nvPicPr>
          <p:cNvPr id="2" name="Onlinemedia 1">
            <a:hlinkClick r:id="" action="ppaction://media"/>
            <a:extLst>
              <a:ext uri="{FF2B5EF4-FFF2-40B4-BE49-F238E27FC236}">
                <a16:creationId xmlns:a16="http://schemas.microsoft.com/office/drawing/2014/main" id="{DCBDB4E5-690C-12E4-4CB8-45C25443640E}"/>
              </a:ext>
            </a:extLst>
          </p:cNvPr>
          <p:cNvPicPr>
            <a:picLocks noRot="1" noChangeAspect="1"/>
          </p:cNvPicPr>
          <p:nvPr>
            <a:videoFile r:link="rId2"/>
          </p:nvPr>
        </p:nvPicPr>
        <p:blipFill>
          <a:blip r:embed="rId7"/>
          <a:stretch>
            <a:fillRect/>
          </a:stretch>
        </p:blipFill>
        <p:spPr>
          <a:xfrm>
            <a:off x="408750" y="1491891"/>
            <a:ext cx="5974797" cy="3375760"/>
          </a:xfrm>
          <a:prstGeom prst="rect">
            <a:avLst/>
          </a:prstGeom>
        </p:spPr>
      </p:pic>
    </p:spTree>
    <p:extLst>
      <p:ext uri="{BB962C8B-B14F-4D97-AF65-F5344CB8AC3E}">
        <p14:creationId xmlns:p14="http://schemas.microsoft.com/office/powerpoint/2010/main" val="32711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1:</a:t>
            </a:r>
            <a:br>
              <a:rPr lang="nl-NL" dirty="0"/>
            </a:br>
            <a:r>
              <a:rPr lang="nl-NL" dirty="0"/>
              <a:t>Voorbereiden op leiderschapswisselingen in het team</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In de video werd gezegd dat wisselingen van de wacht niet alleen normaal, maar zelfs gezond zijn. Daarvoor werden verschillende redenen genoemd. Wat vinden wij daarvan?</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Denken wij bewust en op tijd na over leiderschapswisselingen in het team? Zo ja, hoe? Zo niet, waarom niet?</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Stel, iemand gaat verhuizen en vertrekt als teamlid. Wat betekent dat in onze situatie? Wat gaan wij als team eraan doen om deze rol te vervangen?</a:t>
            </a:r>
          </a:p>
        </p:txBody>
      </p:sp>
    </p:spTree>
    <p:extLst>
      <p:ext uri="{BB962C8B-B14F-4D97-AF65-F5344CB8AC3E}">
        <p14:creationId xmlns:p14="http://schemas.microsoft.com/office/powerpoint/2010/main" val="14528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1:</a:t>
            </a:r>
            <a:br>
              <a:rPr lang="nl-NL" dirty="0"/>
            </a:br>
            <a:r>
              <a:rPr lang="nl-NL" dirty="0"/>
              <a:t>Voorbereiden op leiderschapswisselingen in het team</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marL="139700" indent="0" rtl="0" fontAlgn="base">
              <a:spcBef>
                <a:spcPts val="0"/>
              </a:spcBef>
              <a:spcAft>
                <a:spcPts val="0"/>
              </a:spcAft>
              <a:buNone/>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482600" indent="-342900" rtl="0" fontAlgn="base">
              <a:spcBef>
                <a:spcPts val="0"/>
              </a:spcBef>
              <a:spcAft>
                <a:spcPts val="0"/>
              </a:spcAft>
              <a:buFont typeface="+mj-lt"/>
              <a:buAutoNum type="arabicPeriod" startAt="4"/>
            </a:pPr>
            <a:r>
              <a:rPr lang="nl-NL" b="0" i="0" u="none" strike="noStrike" dirty="0">
                <a:solidFill>
                  <a:srgbClr val="000000"/>
                </a:solidFill>
                <a:effectLst/>
                <a:latin typeface="Calibri" panose="020F0502020204030204" pitchFamily="34" charset="0"/>
                <a:cs typeface="Calibri" panose="020F0502020204030204" pitchFamily="34" charset="0"/>
              </a:rPr>
              <a:t>Als we kijken naar de huidige samenstelling van ons team en de verschillende rollen die we daarin hebben, is het dan automatisch zo dat eventuele vacatures voor die rollen op dezelfde manier ingevuld moeten worden? </a:t>
            </a:r>
          </a:p>
          <a:p>
            <a:pPr rtl="0" fontAlgn="base">
              <a:spcBef>
                <a:spcPts val="0"/>
              </a:spcBef>
              <a:spcAft>
                <a:spcPts val="0"/>
              </a:spcAft>
              <a:buFont typeface="+mj-lt"/>
              <a:buAutoNum type="arabicPeriod" startAt="4"/>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4"/>
            </a:pPr>
            <a:r>
              <a:rPr lang="nl-NL" b="0" i="0" u="none" strike="noStrike" dirty="0">
                <a:solidFill>
                  <a:srgbClr val="000000"/>
                </a:solidFill>
                <a:effectLst/>
                <a:latin typeface="Calibri" panose="020F0502020204030204" pitchFamily="34" charset="0"/>
                <a:cs typeface="Calibri" panose="020F0502020204030204" pitchFamily="34" charset="0"/>
              </a:rPr>
              <a:t>Het is goed om af en toe stil te staan bij de vraag of de samenstelling van ons team en onze rolverdeling nog steeds de juiste is. Wat moet er misschien binnenkort sowieso veranderen in ons team? We bespreken daarvoor een paar concrete rollen die er nu wel of niet zijn, zoals een coördinator vrijwilligers, iemand voor communicatie &amp; pr, financiën, etc.</a:t>
            </a:r>
          </a:p>
          <a:p>
            <a:pPr rtl="0" fontAlgn="base">
              <a:spcBef>
                <a:spcPts val="0"/>
              </a:spcBef>
              <a:spcAft>
                <a:spcPts val="0"/>
              </a:spcAft>
              <a:buFont typeface="+mj-lt"/>
              <a:buAutoNum type="arabicPeriod" startAt="4"/>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4"/>
            </a:pPr>
            <a:r>
              <a:rPr lang="nl-NL" b="0" i="0" u="none" strike="noStrike" dirty="0">
                <a:solidFill>
                  <a:srgbClr val="000000"/>
                </a:solidFill>
                <a:effectLst/>
                <a:latin typeface="Calibri" panose="020F0502020204030204" pitchFamily="34" charset="0"/>
                <a:cs typeface="Calibri" panose="020F0502020204030204" pitchFamily="34" charset="0"/>
              </a:rPr>
              <a:t>Welke stappen gaan wij de komende tijd zetten om doelbewust voorbereid te zijn op leiderschapswisselingen in ons team? Hiervoor kunnen we ook nog eens kijken naar de stappen die in de video werden genoemd.</a:t>
            </a:r>
          </a:p>
        </p:txBody>
      </p:sp>
    </p:spTree>
    <p:extLst>
      <p:ext uri="{BB962C8B-B14F-4D97-AF65-F5344CB8AC3E}">
        <p14:creationId xmlns:p14="http://schemas.microsoft.com/office/powerpoint/2010/main" val="353497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2:</a:t>
            </a:r>
            <a:br>
              <a:rPr lang="nl-NL" dirty="0"/>
            </a:br>
            <a:r>
              <a:rPr lang="nl-NL" dirty="0"/>
              <a:t>Voorbereiden op het afscheid van de voortrekker</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Stel je voor dat de voortrekker vertelt dat hij over een jaar vertrekt. Wat is onze eerste reflex als team? Hoe was het voor onze voortrekker om dit te vertellen? </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Herkennen we iets van die te grote afhankelijkheid, waarover het ging in de video?</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Wat roept de gedachte bij ons, op dat onze voortrekker binnenkort op een andere plek misschien meer nodig is dan bij ons?</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Hoe gaan we ons als team voorbereiden op het naderende afscheid en welke rol krijgt de voortrekker in die voorbereiding?</a:t>
            </a:r>
          </a:p>
        </p:txBody>
      </p:sp>
    </p:spTree>
    <p:extLst>
      <p:ext uri="{BB962C8B-B14F-4D97-AF65-F5344CB8AC3E}">
        <p14:creationId xmlns:p14="http://schemas.microsoft.com/office/powerpoint/2010/main" val="4180685735"/>
      </p:ext>
    </p:extLst>
  </p:cSld>
  <p:clrMapOvr>
    <a:masterClrMapping/>
  </p:clrMapOvr>
</p:sld>
</file>

<file path=ppt/theme/theme1.xml><?xml version="1.0" encoding="utf-8"?>
<a:theme xmlns:a="http://schemas.openxmlformats.org/drawingml/2006/main" name="Hoofdthema - Leren Pioniere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22094</TotalTime>
  <Words>926</Words>
  <Application>Microsoft Macintosh PowerPoint</Application>
  <PresentationFormat>Diavoorstelling (16:9)</PresentationFormat>
  <Paragraphs>73</Paragraphs>
  <Slides>11</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Roboto</vt:lpstr>
      <vt:lpstr>Hoofdthema - Leren Pionieren</vt:lpstr>
      <vt:lpstr>Doorgaan  en delen</vt:lpstr>
      <vt:lpstr>Oriëntatie 1: Wisselingen van de wacht</vt:lpstr>
      <vt:lpstr>Oriëntatie 2: ‘Doorgaan en delen’ in relatie tot leiderschap</vt:lpstr>
      <vt:lpstr>Kompas 1: ‘Doorgaand leiderschap’ met wisselende leiders</vt:lpstr>
      <vt:lpstr>Kompas 2: Afscheid nemen van de pionier</vt:lpstr>
      <vt:lpstr>Reisgidsvideo Doorgaan en delen</vt:lpstr>
      <vt:lpstr>Reisgids 1: Voorbereiden op leiderschapswisselingen in het team</vt:lpstr>
      <vt:lpstr>Reisgids 1: Voorbereiden op leiderschapswisselingen in het team</vt:lpstr>
      <vt:lpstr>Reisgids 2: Voorbereiden op het afscheid van de voortrekker</vt:lpstr>
      <vt:lpstr>Reisgids 2: Voorbereiden op het afscheid van de voortrekker</vt:lpstr>
      <vt:lpstr>Route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Edwin van Rijnsoever</cp:lastModifiedBy>
  <cp:revision>20</cp:revision>
  <dcterms:modified xsi:type="dcterms:W3CDTF">2024-09-24T06:33:59Z</dcterms:modified>
</cp:coreProperties>
</file>